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71" r:id="rId3"/>
    <p:sldId id="257" r:id="rId4"/>
    <p:sldId id="258" r:id="rId5"/>
    <p:sldId id="259" r:id="rId6"/>
    <p:sldId id="260" r:id="rId7"/>
    <p:sldId id="27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5" r:id="rId18"/>
    <p:sldId id="276" r:id="rId19"/>
    <p:sldId id="277" r:id="rId20"/>
    <p:sldId id="280" r:id="rId21"/>
    <p:sldId id="270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646" autoAdjust="0"/>
  </p:normalViewPr>
  <p:slideViewPr>
    <p:cSldViewPr>
      <p:cViewPr varScale="1">
        <p:scale>
          <a:sx n="126" d="100"/>
          <a:sy n="126" d="100"/>
        </p:scale>
        <p:origin x="-119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4553CB-493D-4989-8366-69FE061C073B}" type="doc">
      <dgm:prSet loTypeId="urn:microsoft.com/office/officeart/2005/8/layout/h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00AA5515-871F-4A73-9BC8-3941232C62B9}">
      <dgm:prSet phldrT="[Text]"/>
      <dgm:spPr/>
      <dgm:t>
        <a:bodyPr/>
        <a:lstStyle/>
        <a:p>
          <a:r>
            <a:rPr lang="en-US" dirty="0" smtClean="0"/>
            <a:t>Basic Types</a:t>
          </a:r>
          <a:endParaRPr lang="en-US" dirty="0"/>
        </a:p>
      </dgm:t>
    </dgm:pt>
    <dgm:pt modelId="{808894FB-31CF-4B22-B78F-0D73D6B37441}" type="parTrans" cxnId="{B37E3C5B-ED61-4F3F-9626-04BD95EED4FE}">
      <dgm:prSet/>
      <dgm:spPr/>
      <dgm:t>
        <a:bodyPr/>
        <a:lstStyle/>
        <a:p>
          <a:endParaRPr lang="en-US"/>
        </a:p>
      </dgm:t>
    </dgm:pt>
    <dgm:pt modelId="{FE7803C3-2865-4D72-8575-1C8F76A1714B}" type="sibTrans" cxnId="{B37E3C5B-ED61-4F3F-9626-04BD95EED4FE}">
      <dgm:prSet/>
      <dgm:spPr/>
      <dgm:t>
        <a:bodyPr/>
        <a:lstStyle/>
        <a:p>
          <a:endParaRPr lang="en-US"/>
        </a:p>
      </dgm:t>
    </dgm:pt>
    <dgm:pt modelId="{9AD367D3-7BB1-4BB3-93EE-C840DAA0BE38}">
      <dgm:prSet phldrT="[Text]"/>
      <dgm:spPr/>
      <dgm:t>
        <a:bodyPr/>
        <a:lstStyle/>
        <a:p>
          <a:r>
            <a:rPr lang="en-US" dirty="0" smtClean="0"/>
            <a:t>Unit</a:t>
          </a:r>
          <a:endParaRPr lang="en-US" dirty="0"/>
        </a:p>
      </dgm:t>
    </dgm:pt>
    <dgm:pt modelId="{8A3099EE-4197-4D51-BE30-34D82FF1762F}" type="parTrans" cxnId="{EFCA6AFB-508D-4304-81A6-C538FC2B7DD5}">
      <dgm:prSet/>
      <dgm:spPr/>
      <dgm:t>
        <a:bodyPr/>
        <a:lstStyle/>
        <a:p>
          <a:endParaRPr lang="en-US"/>
        </a:p>
      </dgm:t>
    </dgm:pt>
    <dgm:pt modelId="{F9054973-C456-4633-B4FF-811DD50B5348}" type="sibTrans" cxnId="{EFCA6AFB-508D-4304-81A6-C538FC2B7DD5}">
      <dgm:prSet/>
      <dgm:spPr/>
      <dgm:t>
        <a:bodyPr/>
        <a:lstStyle/>
        <a:p>
          <a:endParaRPr lang="en-US"/>
        </a:p>
      </dgm:t>
    </dgm:pt>
    <dgm:pt modelId="{E09D6074-2AA5-476C-BAA5-2B352F33ABFD}">
      <dgm:prSet phldrT="[Text]"/>
      <dgm:spPr/>
      <dgm:t>
        <a:bodyPr/>
        <a:lstStyle/>
        <a:p>
          <a:r>
            <a:rPr lang="en-US" dirty="0" smtClean="0"/>
            <a:t>Integration</a:t>
          </a:r>
          <a:endParaRPr lang="en-US" dirty="0"/>
        </a:p>
      </dgm:t>
    </dgm:pt>
    <dgm:pt modelId="{ECC74EB2-BE2C-40DD-8315-70667F9FE7BD}" type="parTrans" cxnId="{544222A6-1EC8-4DDB-84BF-F5FA1FED5FE2}">
      <dgm:prSet/>
      <dgm:spPr/>
      <dgm:t>
        <a:bodyPr/>
        <a:lstStyle/>
        <a:p>
          <a:endParaRPr lang="en-US"/>
        </a:p>
      </dgm:t>
    </dgm:pt>
    <dgm:pt modelId="{FDF1C750-1E51-4A42-9541-0C4B845086BD}" type="sibTrans" cxnId="{544222A6-1EC8-4DDB-84BF-F5FA1FED5FE2}">
      <dgm:prSet/>
      <dgm:spPr/>
      <dgm:t>
        <a:bodyPr/>
        <a:lstStyle/>
        <a:p>
          <a:endParaRPr lang="en-US"/>
        </a:p>
      </dgm:t>
    </dgm:pt>
    <dgm:pt modelId="{DA0033EA-EFCE-4215-B8FD-18EFF4984C9C}">
      <dgm:prSet phldrT="[Text]"/>
      <dgm:spPr/>
      <dgm:t>
        <a:bodyPr/>
        <a:lstStyle/>
        <a:p>
          <a:r>
            <a:rPr lang="en-US" dirty="0" smtClean="0"/>
            <a:t>Acceptance</a:t>
          </a:r>
          <a:endParaRPr lang="en-US" dirty="0"/>
        </a:p>
      </dgm:t>
    </dgm:pt>
    <dgm:pt modelId="{31894146-904B-470B-8E85-11D14E3C76F4}" type="parTrans" cxnId="{82A6BB71-9CF6-4E5B-876B-9E8B1A38795A}">
      <dgm:prSet/>
      <dgm:spPr/>
      <dgm:t>
        <a:bodyPr/>
        <a:lstStyle/>
        <a:p>
          <a:endParaRPr lang="en-US"/>
        </a:p>
      </dgm:t>
    </dgm:pt>
    <dgm:pt modelId="{7227BFB1-AAB3-41F6-92EC-93B827AAD7AB}" type="sibTrans" cxnId="{82A6BB71-9CF6-4E5B-876B-9E8B1A38795A}">
      <dgm:prSet/>
      <dgm:spPr/>
      <dgm:t>
        <a:bodyPr/>
        <a:lstStyle/>
        <a:p>
          <a:endParaRPr lang="en-US"/>
        </a:p>
      </dgm:t>
    </dgm:pt>
    <dgm:pt modelId="{9F044F97-0356-41AC-A6B4-7069363E96D7}" type="pres">
      <dgm:prSet presAssocID="{5D4553CB-493D-4989-8366-69FE061C073B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296651-826C-4D60-8846-2A73A4AA85D1}" type="pres">
      <dgm:prSet presAssocID="{00AA5515-871F-4A73-9BC8-3941232C62B9}" presName="roof" presStyleLbl="dkBgShp" presStyleIdx="0" presStyleCnt="2"/>
      <dgm:spPr/>
      <dgm:t>
        <a:bodyPr/>
        <a:lstStyle/>
        <a:p>
          <a:endParaRPr lang="en-US"/>
        </a:p>
      </dgm:t>
    </dgm:pt>
    <dgm:pt modelId="{AB9DCD0F-9212-4769-BC4D-FECE9B634498}" type="pres">
      <dgm:prSet presAssocID="{00AA5515-871F-4A73-9BC8-3941232C62B9}" presName="pillars" presStyleCnt="0"/>
      <dgm:spPr/>
    </dgm:pt>
    <dgm:pt modelId="{FAED35FE-04B3-4B48-9D6F-D2EEF73AA339}" type="pres">
      <dgm:prSet presAssocID="{00AA5515-871F-4A73-9BC8-3941232C62B9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FF0369-DA48-4101-83B9-CC7756DA26C9}" type="pres">
      <dgm:prSet presAssocID="{E09D6074-2AA5-476C-BAA5-2B352F33ABFD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3F2C13-2766-4D02-9C0A-FE8111C7B0B3}" type="pres">
      <dgm:prSet presAssocID="{DA0033EA-EFCE-4215-B8FD-18EFF4984C9C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87F2E3-4144-4E05-B279-95082E8CC8D2}" type="pres">
      <dgm:prSet presAssocID="{00AA5515-871F-4A73-9BC8-3941232C62B9}" presName="base" presStyleLbl="dkBgShp" presStyleIdx="1" presStyleCnt="2"/>
      <dgm:spPr/>
    </dgm:pt>
  </dgm:ptLst>
  <dgm:cxnLst>
    <dgm:cxn modelId="{544222A6-1EC8-4DDB-84BF-F5FA1FED5FE2}" srcId="{00AA5515-871F-4A73-9BC8-3941232C62B9}" destId="{E09D6074-2AA5-476C-BAA5-2B352F33ABFD}" srcOrd="1" destOrd="0" parTransId="{ECC74EB2-BE2C-40DD-8315-70667F9FE7BD}" sibTransId="{FDF1C750-1E51-4A42-9541-0C4B845086BD}"/>
    <dgm:cxn modelId="{133B2DFB-7FD9-4B32-B43B-673F9C841F47}" type="presOf" srcId="{00AA5515-871F-4A73-9BC8-3941232C62B9}" destId="{35296651-826C-4D60-8846-2A73A4AA85D1}" srcOrd="0" destOrd="0" presId="urn:microsoft.com/office/officeart/2005/8/layout/hList3"/>
    <dgm:cxn modelId="{B37E3C5B-ED61-4F3F-9626-04BD95EED4FE}" srcId="{5D4553CB-493D-4989-8366-69FE061C073B}" destId="{00AA5515-871F-4A73-9BC8-3941232C62B9}" srcOrd="0" destOrd="0" parTransId="{808894FB-31CF-4B22-B78F-0D73D6B37441}" sibTransId="{FE7803C3-2865-4D72-8575-1C8F76A1714B}"/>
    <dgm:cxn modelId="{EFCA6AFB-508D-4304-81A6-C538FC2B7DD5}" srcId="{00AA5515-871F-4A73-9BC8-3941232C62B9}" destId="{9AD367D3-7BB1-4BB3-93EE-C840DAA0BE38}" srcOrd="0" destOrd="0" parTransId="{8A3099EE-4197-4D51-BE30-34D82FF1762F}" sibTransId="{F9054973-C456-4633-B4FF-811DD50B5348}"/>
    <dgm:cxn modelId="{8A1A4140-B23E-4E88-B643-802095EB642F}" type="presOf" srcId="{9AD367D3-7BB1-4BB3-93EE-C840DAA0BE38}" destId="{FAED35FE-04B3-4B48-9D6F-D2EEF73AA339}" srcOrd="0" destOrd="0" presId="urn:microsoft.com/office/officeart/2005/8/layout/hList3"/>
    <dgm:cxn modelId="{82A6BB71-9CF6-4E5B-876B-9E8B1A38795A}" srcId="{00AA5515-871F-4A73-9BC8-3941232C62B9}" destId="{DA0033EA-EFCE-4215-B8FD-18EFF4984C9C}" srcOrd="2" destOrd="0" parTransId="{31894146-904B-470B-8E85-11D14E3C76F4}" sibTransId="{7227BFB1-AAB3-41F6-92EC-93B827AAD7AB}"/>
    <dgm:cxn modelId="{14D37289-A211-4D08-BE51-6A074D597653}" type="presOf" srcId="{5D4553CB-493D-4989-8366-69FE061C073B}" destId="{9F044F97-0356-41AC-A6B4-7069363E96D7}" srcOrd="0" destOrd="0" presId="urn:microsoft.com/office/officeart/2005/8/layout/hList3"/>
    <dgm:cxn modelId="{AA486F55-FA07-4BAD-AA93-EA5F78EA2743}" type="presOf" srcId="{E09D6074-2AA5-476C-BAA5-2B352F33ABFD}" destId="{85FF0369-DA48-4101-83B9-CC7756DA26C9}" srcOrd="0" destOrd="0" presId="urn:microsoft.com/office/officeart/2005/8/layout/hList3"/>
    <dgm:cxn modelId="{F67E698D-184C-474B-B68F-ED0A87D87207}" type="presOf" srcId="{DA0033EA-EFCE-4215-B8FD-18EFF4984C9C}" destId="{833F2C13-2766-4D02-9C0A-FE8111C7B0B3}" srcOrd="0" destOrd="0" presId="urn:microsoft.com/office/officeart/2005/8/layout/hList3"/>
    <dgm:cxn modelId="{90120E7D-CFF5-4C25-BF28-8FC889FF4250}" type="presParOf" srcId="{9F044F97-0356-41AC-A6B4-7069363E96D7}" destId="{35296651-826C-4D60-8846-2A73A4AA85D1}" srcOrd="0" destOrd="0" presId="urn:microsoft.com/office/officeart/2005/8/layout/hList3"/>
    <dgm:cxn modelId="{B7F0031A-D424-4348-B81B-9034AAAF97E7}" type="presParOf" srcId="{9F044F97-0356-41AC-A6B4-7069363E96D7}" destId="{AB9DCD0F-9212-4769-BC4D-FECE9B634498}" srcOrd="1" destOrd="0" presId="urn:microsoft.com/office/officeart/2005/8/layout/hList3"/>
    <dgm:cxn modelId="{F5849019-427D-43EF-B877-F04C4DCD87DE}" type="presParOf" srcId="{AB9DCD0F-9212-4769-BC4D-FECE9B634498}" destId="{FAED35FE-04B3-4B48-9D6F-D2EEF73AA339}" srcOrd="0" destOrd="0" presId="urn:microsoft.com/office/officeart/2005/8/layout/hList3"/>
    <dgm:cxn modelId="{15DC333C-9158-4F1E-A7A8-E63D25670762}" type="presParOf" srcId="{AB9DCD0F-9212-4769-BC4D-FECE9B634498}" destId="{85FF0369-DA48-4101-83B9-CC7756DA26C9}" srcOrd="1" destOrd="0" presId="urn:microsoft.com/office/officeart/2005/8/layout/hList3"/>
    <dgm:cxn modelId="{FB22D4C3-D232-48C9-92EF-CDE6352ACC4A}" type="presParOf" srcId="{AB9DCD0F-9212-4769-BC4D-FECE9B634498}" destId="{833F2C13-2766-4D02-9C0A-FE8111C7B0B3}" srcOrd="2" destOrd="0" presId="urn:microsoft.com/office/officeart/2005/8/layout/hList3"/>
    <dgm:cxn modelId="{56DF4C1D-CE93-4FFD-98B3-9512B1D73EE4}" type="presParOf" srcId="{9F044F97-0356-41AC-A6B4-7069363E96D7}" destId="{B387F2E3-4144-4E05-B279-95082E8CC8D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296651-826C-4D60-8846-2A73A4AA85D1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600" kern="1200" dirty="0" smtClean="0"/>
            <a:t>Basic Types</a:t>
          </a:r>
          <a:endParaRPr lang="en-US" sz="5600" kern="1200" dirty="0"/>
        </a:p>
      </dsp:txBody>
      <dsp:txXfrm>
        <a:off x="0" y="0"/>
        <a:ext cx="6096000" cy="1219200"/>
      </dsp:txXfrm>
    </dsp:sp>
    <dsp:sp modelId="{FAED35FE-04B3-4B48-9D6F-D2EEF73AA339}">
      <dsp:nvSpPr>
        <dsp:cNvPr id="0" name=""/>
        <dsp:cNvSpPr/>
      </dsp:nvSpPr>
      <dsp:spPr>
        <a:xfrm>
          <a:off x="2976" y="1219200"/>
          <a:ext cx="2030015" cy="25603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Unit</a:t>
          </a:r>
          <a:endParaRPr lang="en-US" sz="3000" kern="1200" dirty="0"/>
        </a:p>
      </dsp:txBody>
      <dsp:txXfrm>
        <a:off x="2976" y="1219200"/>
        <a:ext cx="2030015" cy="2560320"/>
      </dsp:txXfrm>
    </dsp:sp>
    <dsp:sp modelId="{85FF0369-DA48-4101-83B9-CC7756DA26C9}">
      <dsp:nvSpPr>
        <dsp:cNvPr id="0" name=""/>
        <dsp:cNvSpPr/>
      </dsp:nvSpPr>
      <dsp:spPr>
        <a:xfrm>
          <a:off x="2032992" y="1219200"/>
          <a:ext cx="2030015" cy="25603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Integration</a:t>
          </a:r>
          <a:endParaRPr lang="en-US" sz="3000" kern="1200" dirty="0"/>
        </a:p>
      </dsp:txBody>
      <dsp:txXfrm>
        <a:off x="2032992" y="1219200"/>
        <a:ext cx="2030015" cy="2560320"/>
      </dsp:txXfrm>
    </dsp:sp>
    <dsp:sp modelId="{833F2C13-2766-4D02-9C0A-FE8111C7B0B3}">
      <dsp:nvSpPr>
        <dsp:cNvPr id="0" name=""/>
        <dsp:cNvSpPr/>
      </dsp:nvSpPr>
      <dsp:spPr>
        <a:xfrm>
          <a:off x="4063007" y="1219200"/>
          <a:ext cx="2030015" cy="25603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Acceptance</a:t>
          </a:r>
          <a:endParaRPr lang="en-US" sz="3000" kern="1200" dirty="0"/>
        </a:p>
      </dsp:txBody>
      <dsp:txXfrm>
        <a:off x="4063007" y="1219200"/>
        <a:ext cx="2030015" cy="2560320"/>
      </dsp:txXfrm>
    </dsp:sp>
    <dsp:sp modelId="{B387F2E3-4144-4E05-B279-95082E8CC8D2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7F9423-C4A1-46DE-88F2-C85BC06777B4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A8F46-A98F-42F5-B8A6-DC332A07C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982D60-D32B-4F52-805A-309679654C6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>
          <a:gsLst>
            <a:gs pos="0">
              <a:schemeClr val="bg1"/>
            </a:gs>
            <a:gs pos="55000">
              <a:srgbClr val="98C0E5"/>
            </a:gs>
            <a:gs pos="100000">
              <a:schemeClr val="bg1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67818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6800"/>
            <a:ext cx="2057400" cy="5059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6800"/>
            <a:ext cx="6019800" cy="5059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2" descr="C:\Users\Steve\Pictures\np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0"/>
            <a:ext cx="2133600" cy="389382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6000"/>
            <a:ext cx="4038600" cy="38401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408238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200400"/>
            <a:ext cx="4040188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408238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200400"/>
            <a:ext cx="4041775" cy="292576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3008313" cy="8382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76400"/>
            <a:ext cx="5111750" cy="44497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59835"/>
            <a:ext cx="3008313" cy="35663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tile tx="0" ty="0" sx="65000" sy="65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2057400"/>
            <a:ext cx="9144000" cy="4800600"/>
          </a:xfrm>
          <a:prstGeom prst="rect">
            <a:avLst/>
          </a:prstGeom>
          <a:gradFill>
            <a:gsLst>
              <a:gs pos="0">
                <a:srgbClr val="48A942">
                  <a:alpha val="28000"/>
                </a:srgbClr>
              </a:gs>
              <a:gs pos="50000">
                <a:srgbClr val="48A942">
                  <a:alpha val="8000"/>
                </a:srgbClr>
              </a:gs>
              <a:gs pos="100000">
                <a:schemeClr val="bg1">
                  <a:alpha val="0"/>
                </a:schemeClr>
              </a:gs>
            </a:gsLst>
            <a:path path="rect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00"/>
            <a:ext cx="8229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729771A-EB65-4961-8DE3-A88B682D31B9}" type="datetimeFigureOut">
              <a:rPr lang="en-US" smtClean="0"/>
              <a:pPr/>
              <a:t>1/11/2011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E87E59-6095-419A-B280-690696E3FA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-533401" y="-85727"/>
            <a:ext cx="9686926" cy="181292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6 w 5772"/>
              <a:gd name="connsiteY0" fmla="*/ 0 h 990"/>
              <a:gd name="connsiteX1" fmla="*/ 2542 w 5772"/>
              <a:gd name="connsiteY1" fmla="*/ 334 h 990"/>
              <a:gd name="connsiteX2" fmla="*/ 4374 w 5772"/>
              <a:gd name="connsiteY2" fmla="*/ 701 h 990"/>
              <a:gd name="connsiteX3" fmla="*/ 5766 w 5772"/>
              <a:gd name="connsiteY3" fmla="*/ 389 h 990"/>
              <a:gd name="connsiteX4" fmla="*/ 5772 w 5772"/>
              <a:gd name="connsiteY4" fmla="*/ 547 h 990"/>
              <a:gd name="connsiteX5" fmla="*/ 4302 w 5772"/>
              <a:gd name="connsiteY5" fmla="*/ 773 h 990"/>
              <a:gd name="connsiteX6" fmla="*/ 1488 w 5772"/>
              <a:gd name="connsiteY6" fmla="*/ 535 h 990"/>
              <a:gd name="connsiteX7" fmla="*/ 0 w 5772"/>
              <a:gd name="connsiteY7" fmla="*/ 990 h 990"/>
              <a:gd name="connsiteX8" fmla="*/ 6 w 5772"/>
              <a:gd name="connsiteY8" fmla="*/ 0 h 990"/>
              <a:gd name="connsiteX0" fmla="*/ 864 w 6630"/>
              <a:gd name="connsiteY0" fmla="*/ 3 h 993"/>
              <a:gd name="connsiteX1" fmla="*/ 3400 w 6630"/>
              <a:gd name="connsiteY1" fmla="*/ 337 h 993"/>
              <a:gd name="connsiteX2" fmla="*/ 5232 w 6630"/>
              <a:gd name="connsiteY2" fmla="*/ 704 h 993"/>
              <a:gd name="connsiteX3" fmla="*/ 6624 w 6630"/>
              <a:gd name="connsiteY3" fmla="*/ 392 h 993"/>
              <a:gd name="connsiteX4" fmla="*/ 6630 w 6630"/>
              <a:gd name="connsiteY4" fmla="*/ 550 h 993"/>
              <a:gd name="connsiteX5" fmla="*/ 5160 w 6630"/>
              <a:gd name="connsiteY5" fmla="*/ 776 h 993"/>
              <a:gd name="connsiteX6" fmla="*/ 2346 w 6630"/>
              <a:gd name="connsiteY6" fmla="*/ 538 h 993"/>
              <a:gd name="connsiteX7" fmla="*/ 858 w 6630"/>
              <a:gd name="connsiteY7" fmla="*/ 993 h 993"/>
              <a:gd name="connsiteX8" fmla="*/ 864 w 6630"/>
              <a:gd name="connsiteY8" fmla="*/ 3 h 993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65 h 1155"/>
              <a:gd name="connsiteX1" fmla="*/ 2344 w 6102"/>
              <a:gd name="connsiteY1" fmla="*/ 163 h 1155"/>
              <a:gd name="connsiteX2" fmla="*/ 4704 w 6102"/>
              <a:gd name="connsiteY2" fmla="*/ 866 h 1155"/>
              <a:gd name="connsiteX3" fmla="*/ 6096 w 6102"/>
              <a:gd name="connsiteY3" fmla="*/ 554 h 1155"/>
              <a:gd name="connsiteX4" fmla="*/ 6102 w 6102"/>
              <a:gd name="connsiteY4" fmla="*/ 712 h 1155"/>
              <a:gd name="connsiteX5" fmla="*/ 4632 w 6102"/>
              <a:gd name="connsiteY5" fmla="*/ 938 h 1155"/>
              <a:gd name="connsiteX6" fmla="*/ 1818 w 6102"/>
              <a:gd name="connsiteY6" fmla="*/ 700 h 1155"/>
              <a:gd name="connsiteX7" fmla="*/ 330 w 6102"/>
              <a:gd name="connsiteY7" fmla="*/ 1155 h 1155"/>
              <a:gd name="connsiteX8" fmla="*/ 336 w 6102"/>
              <a:gd name="connsiteY8" fmla="*/ 165 h 1155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113 h 1103"/>
              <a:gd name="connsiteX1" fmla="*/ 2344 w 6102"/>
              <a:gd name="connsiteY1" fmla="*/ 111 h 1103"/>
              <a:gd name="connsiteX2" fmla="*/ 4704 w 6102"/>
              <a:gd name="connsiteY2" fmla="*/ 814 h 1103"/>
              <a:gd name="connsiteX3" fmla="*/ 6096 w 6102"/>
              <a:gd name="connsiteY3" fmla="*/ 502 h 1103"/>
              <a:gd name="connsiteX4" fmla="*/ 6102 w 6102"/>
              <a:gd name="connsiteY4" fmla="*/ 660 h 1103"/>
              <a:gd name="connsiteX5" fmla="*/ 4632 w 6102"/>
              <a:gd name="connsiteY5" fmla="*/ 886 h 1103"/>
              <a:gd name="connsiteX6" fmla="*/ 1818 w 6102"/>
              <a:gd name="connsiteY6" fmla="*/ 648 h 1103"/>
              <a:gd name="connsiteX7" fmla="*/ 330 w 6102"/>
              <a:gd name="connsiteY7" fmla="*/ 1103 h 1103"/>
              <a:gd name="connsiteX8" fmla="*/ 336 w 6102"/>
              <a:gd name="connsiteY8" fmla="*/ 113 h 1103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336 w 6102"/>
              <a:gd name="connsiteY0" fmla="*/ 8 h 998"/>
              <a:gd name="connsiteX1" fmla="*/ 2344 w 6102"/>
              <a:gd name="connsiteY1" fmla="*/ 6 h 998"/>
              <a:gd name="connsiteX2" fmla="*/ 4704 w 6102"/>
              <a:gd name="connsiteY2" fmla="*/ 709 h 998"/>
              <a:gd name="connsiteX3" fmla="*/ 6096 w 6102"/>
              <a:gd name="connsiteY3" fmla="*/ 397 h 998"/>
              <a:gd name="connsiteX4" fmla="*/ 6102 w 6102"/>
              <a:gd name="connsiteY4" fmla="*/ 555 h 998"/>
              <a:gd name="connsiteX5" fmla="*/ 4632 w 6102"/>
              <a:gd name="connsiteY5" fmla="*/ 781 h 998"/>
              <a:gd name="connsiteX6" fmla="*/ 1818 w 6102"/>
              <a:gd name="connsiteY6" fmla="*/ 543 h 998"/>
              <a:gd name="connsiteX7" fmla="*/ 330 w 6102"/>
              <a:gd name="connsiteY7" fmla="*/ 998 h 998"/>
              <a:gd name="connsiteX8" fmla="*/ 336 w 6102"/>
              <a:gd name="connsiteY8" fmla="*/ 8 h 998"/>
              <a:gd name="connsiteX0" fmla="*/ 6 w 5772"/>
              <a:gd name="connsiteY0" fmla="*/ 8 h 998"/>
              <a:gd name="connsiteX1" fmla="*/ 2014 w 5772"/>
              <a:gd name="connsiteY1" fmla="*/ 6 h 998"/>
              <a:gd name="connsiteX2" fmla="*/ 4374 w 5772"/>
              <a:gd name="connsiteY2" fmla="*/ 709 h 998"/>
              <a:gd name="connsiteX3" fmla="*/ 5766 w 5772"/>
              <a:gd name="connsiteY3" fmla="*/ 397 h 998"/>
              <a:gd name="connsiteX4" fmla="*/ 5772 w 5772"/>
              <a:gd name="connsiteY4" fmla="*/ 555 h 998"/>
              <a:gd name="connsiteX5" fmla="*/ 4302 w 5772"/>
              <a:gd name="connsiteY5" fmla="*/ 781 h 998"/>
              <a:gd name="connsiteX6" fmla="*/ 1488 w 5772"/>
              <a:gd name="connsiteY6" fmla="*/ 543 h 998"/>
              <a:gd name="connsiteX7" fmla="*/ 0 w 5772"/>
              <a:gd name="connsiteY7" fmla="*/ 998 h 998"/>
              <a:gd name="connsiteX8" fmla="*/ 6 w 5772"/>
              <a:gd name="connsiteY8" fmla="*/ 8 h 998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445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6 w 5772"/>
              <a:gd name="connsiteY0" fmla="*/ 8 h 1046"/>
              <a:gd name="connsiteX1" fmla="*/ 2014 w 5772"/>
              <a:gd name="connsiteY1" fmla="*/ 54 h 1046"/>
              <a:gd name="connsiteX2" fmla="*/ 4374 w 5772"/>
              <a:gd name="connsiteY2" fmla="*/ 757 h 1046"/>
              <a:gd name="connsiteX3" fmla="*/ 5766 w 5772"/>
              <a:gd name="connsiteY3" fmla="*/ 349 h 1046"/>
              <a:gd name="connsiteX4" fmla="*/ 5772 w 5772"/>
              <a:gd name="connsiteY4" fmla="*/ 603 h 1046"/>
              <a:gd name="connsiteX5" fmla="*/ 4302 w 5772"/>
              <a:gd name="connsiteY5" fmla="*/ 829 h 1046"/>
              <a:gd name="connsiteX6" fmla="*/ 1488 w 5772"/>
              <a:gd name="connsiteY6" fmla="*/ 591 h 1046"/>
              <a:gd name="connsiteX7" fmla="*/ 0 w 5772"/>
              <a:gd name="connsiteY7" fmla="*/ 1046 h 1046"/>
              <a:gd name="connsiteX8" fmla="*/ 6 w 5772"/>
              <a:gd name="connsiteY8" fmla="*/ 8 h 1046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046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5 w 6101"/>
              <a:gd name="connsiteY0" fmla="*/ 8 h 1310"/>
              <a:gd name="connsiteX1" fmla="*/ 2343 w 6101"/>
              <a:gd name="connsiteY1" fmla="*/ 54 h 1310"/>
              <a:gd name="connsiteX2" fmla="*/ 4703 w 6101"/>
              <a:gd name="connsiteY2" fmla="*/ 757 h 1310"/>
              <a:gd name="connsiteX3" fmla="*/ 6095 w 6101"/>
              <a:gd name="connsiteY3" fmla="*/ 349 h 1310"/>
              <a:gd name="connsiteX4" fmla="*/ 6101 w 6101"/>
              <a:gd name="connsiteY4" fmla="*/ 603 h 1310"/>
              <a:gd name="connsiteX5" fmla="*/ 4631 w 6101"/>
              <a:gd name="connsiteY5" fmla="*/ 829 h 1310"/>
              <a:gd name="connsiteX6" fmla="*/ 1817 w 6101"/>
              <a:gd name="connsiteY6" fmla="*/ 591 h 1310"/>
              <a:gd name="connsiteX7" fmla="*/ 329 w 6101"/>
              <a:gd name="connsiteY7" fmla="*/ 1142 h 1310"/>
              <a:gd name="connsiteX8" fmla="*/ 331 w 6101"/>
              <a:gd name="connsiteY8" fmla="*/ 1137 h 1310"/>
              <a:gd name="connsiteX9" fmla="*/ 335 w 6101"/>
              <a:gd name="connsiteY9" fmla="*/ 8 h 1310"/>
              <a:gd name="connsiteX0" fmla="*/ 336 w 6102"/>
              <a:gd name="connsiteY0" fmla="*/ 8 h 1142"/>
              <a:gd name="connsiteX1" fmla="*/ 2344 w 6102"/>
              <a:gd name="connsiteY1" fmla="*/ 54 h 1142"/>
              <a:gd name="connsiteX2" fmla="*/ 4704 w 6102"/>
              <a:gd name="connsiteY2" fmla="*/ 757 h 1142"/>
              <a:gd name="connsiteX3" fmla="*/ 6096 w 6102"/>
              <a:gd name="connsiteY3" fmla="*/ 349 h 1142"/>
              <a:gd name="connsiteX4" fmla="*/ 6102 w 6102"/>
              <a:gd name="connsiteY4" fmla="*/ 603 h 1142"/>
              <a:gd name="connsiteX5" fmla="*/ 4632 w 6102"/>
              <a:gd name="connsiteY5" fmla="*/ 829 h 1142"/>
              <a:gd name="connsiteX6" fmla="*/ 1818 w 6102"/>
              <a:gd name="connsiteY6" fmla="*/ 591 h 1142"/>
              <a:gd name="connsiteX7" fmla="*/ 330 w 6102"/>
              <a:gd name="connsiteY7" fmla="*/ 1142 h 1142"/>
              <a:gd name="connsiteX8" fmla="*/ 336 w 6102"/>
              <a:gd name="connsiteY8" fmla="*/ 8 h 1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02" h="1142">
                <a:moveTo>
                  <a:pt x="336" y="8"/>
                </a:moveTo>
                <a:cubicBezTo>
                  <a:pt x="720" y="0"/>
                  <a:pt x="1473" y="48"/>
                  <a:pt x="2344" y="54"/>
                </a:cubicBezTo>
                <a:cubicBezTo>
                  <a:pt x="3024" y="456"/>
                  <a:pt x="4079" y="708"/>
                  <a:pt x="4704" y="757"/>
                </a:cubicBezTo>
                <a:cubicBezTo>
                  <a:pt x="5329" y="806"/>
                  <a:pt x="5856" y="446"/>
                  <a:pt x="6096" y="349"/>
                </a:cubicBezTo>
                <a:cubicBezTo>
                  <a:pt x="6098" y="402"/>
                  <a:pt x="6100" y="550"/>
                  <a:pt x="6102" y="603"/>
                </a:cubicBezTo>
                <a:cubicBezTo>
                  <a:pt x="6000" y="647"/>
                  <a:pt x="5346" y="831"/>
                  <a:pt x="4632" y="829"/>
                </a:cubicBezTo>
                <a:cubicBezTo>
                  <a:pt x="3918" y="827"/>
                  <a:pt x="2535" y="555"/>
                  <a:pt x="1818" y="591"/>
                </a:cubicBezTo>
                <a:cubicBezTo>
                  <a:pt x="1080" y="599"/>
                  <a:pt x="600" y="968"/>
                  <a:pt x="330" y="1142"/>
                </a:cubicBezTo>
                <a:cubicBezTo>
                  <a:pt x="83" y="1045"/>
                  <a:pt x="0" y="189"/>
                  <a:pt x="336" y="8"/>
                </a:cubicBezTo>
                <a:close/>
              </a:path>
            </a:pathLst>
          </a:custGeom>
          <a:gradFill>
            <a:gsLst>
              <a:gs pos="0">
                <a:schemeClr val="accent5">
                  <a:alpha val="31000"/>
                </a:schemeClr>
              </a:gs>
              <a:gs pos="100000">
                <a:schemeClr val="bg1">
                  <a:alpha val="31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581400" y="-28574"/>
            <a:ext cx="5562600" cy="13113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27"/>
              <a:gd name="connsiteX1" fmla="*/ 1668 w 3000"/>
              <a:gd name="connsiteY1" fmla="*/ 564 h 627"/>
              <a:gd name="connsiteX2" fmla="*/ 3000 w 3000"/>
              <a:gd name="connsiteY2" fmla="*/ 379 h 627"/>
              <a:gd name="connsiteX3" fmla="*/ 3000 w 3000"/>
              <a:gd name="connsiteY3" fmla="*/ 6 h 627"/>
              <a:gd name="connsiteX4" fmla="*/ 0 w 3000"/>
              <a:gd name="connsiteY4" fmla="*/ 0 h 627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  <a:gd name="connsiteX0" fmla="*/ 0 w 3000"/>
              <a:gd name="connsiteY0" fmla="*/ 0 h 666"/>
              <a:gd name="connsiteX1" fmla="*/ 1750 w 3000"/>
              <a:gd name="connsiteY1" fmla="*/ 603 h 666"/>
              <a:gd name="connsiteX2" fmla="*/ 3000 w 3000"/>
              <a:gd name="connsiteY2" fmla="*/ 379 h 666"/>
              <a:gd name="connsiteX3" fmla="*/ 3000 w 3000"/>
              <a:gd name="connsiteY3" fmla="*/ 6 h 666"/>
              <a:gd name="connsiteX4" fmla="*/ 0 w 3000"/>
              <a:gd name="connsiteY4" fmla="*/ 0 h 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0" h="666">
                <a:moveTo>
                  <a:pt x="0" y="0"/>
                </a:moveTo>
                <a:cubicBezTo>
                  <a:pt x="314" y="219"/>
                  <a:pt x="1174" y="530"/>
                  <a:pt x="1750" y="603"/>
                </a:cubicBezTo>
                <a:cubicBezTo>
                  <a:pt x="2250" y="666"/>
                  <a:pt x="2778" y="472"/>
                  <a:pt x="3000" y="379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30000"/>
                </a:schemeClr>
              </a:gs>
              <a:gs pos="80000">
                <a:schemeClr val="accent2">
                  <a:alpha val="4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21327505">
            <a:off x="-103522" y="469599"/>
            <a:ext cx="9293940" cy="84016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0"/>
              <a:gd name="connsiteY0" fmla="*/ 1055 h 1159"/>
              <a:gd name="connsiteX1" fmla="*/ 1608 w 5800"/>
              <a:gd name="connsiteY1" fmla="*/ 371 h 1159"/>
              <a:gd name="connsiteX2" fmla="*/ 4110 w 5800"/>
              <a:gd name="connsiteY2" fmla="*/ 1097 h 1159"/>
              <a:gd name="connsiteX3" fmla="*/ 5800 w 5800"/>
              <a:gd name="connsiteY3" fmla="*/ 0 h 1159"/>
              <a:gd name="connsiteX0" fmla="*/ 0 w 5806"/>
              <a:gd name="connsiteY0" fmla="*/ 973 h 1159"/>
              <a:gd name="connsiteX1" fmla="*/ 1614 w 5806"/>
              <a:gd name="connsiteY1" fmla="*/ 371 h 1159"/>
              <a:gd name="connsiteX2" fmla="*/ 4116 w 5806"/>
              <a:gd name="connsiteY2" fmla="*/ 1097 h 1159"/>
              <a:gd name="connsiteX3" fmla="*/ 5806 w 5806"/>
              <a:gd name="connsiteY3" fmla="*/ 0 h 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6" h="1159">
                <a:moveTo>
                  <a:pt x="0" y="973"/>
                </a:moveTo>
                <a:cubicBezTo>
                  <a:pt x="282" y="745"/>
                  <a:pt x="928" y="350"/>
                  <a:pt x="1614" y="371"/>
                </a:cubicBezTo>
                <a:cubicBezTo>
                  <a:pt x="2300" y="392"/>
                  <a:pt x="3417" y="1159"/>
                  <a:pt x="4116" y="1097"/>
                </a:cubicBezTo>
                <a:cubicBezTo>
                  <a:pt x="4815" y="1035"/>
                  <a:pt x="5481" y="335"/>
                  <a:pt x="5806" y="0"/>
                </a:cubicBezTo>
              </a:path>
            </a:pathLst>
          </a:custGeom>
          <a:noFill/>
          <a:ln w="10795" cap="flat" cmpd="sng" algn="ctr">
            <a:gradFill flip="none" rotWithShape="1">
              <a:gsLst>
                <a:gs pos="74000">
                  <a:schemeClr val="accent3">
                    <a:alpha val="30000"/>
                  </a:schemeClr>
                </a:gs>
                <a:gs pos="86000">
                  <a:schemeClr val="tx1">
                    <a:alpha val="29000"/>
                  </a:schemeClr>
                </a:gs>
                <a:gs pos="16000">
                  <a:schemeClr val="accent2">
                    <a:alpha val="30000"/>
                  </a:schemeClr>
                </a:gs>
              </a:gsLst>
              <a:lin ang="135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21387385">
            <a:off x="-27609" y="452502"/>
            <a:ext cx="9265216" cy="101473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>
              <a:gd name="connsiteX0" fmla="*/ 0 w 5766"/>
              <a:gd name="connsiteY0" fmla="*/ 732 h 854"/>
              <a:gd name="connsiteX1" fmla="*/ 1638 w 5766"/>
              <a:gd name="connsiteY1" fmla="*/ 228 h 854"/>
              <a:gd name="connsiteX2" fmla="*/ 4122 w 5766"/>
              <a:gd name="connsiteY2" fmla="*/ 816 h 854"/>
              <a:gd name="connsiteX3" fmla="*/ 5766 w 5766"/>
              <a:gd name="connsiteY3" fmla="*/ 0 h 854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447 w 5976"/>
              <a:gd name="connsiteY2" fmla="*/ 888 h 1041"/>
              <a:gd name="connsiteX3" fmla="*/ 1848 w 5976"/>
              <a:gd name="connsiteY3" fmla="*/ 228 h 1041"/>
              <a:gd name="connsiteX4" fmla="*/ 4332 w 5976"/>
              <a:gd name="connsiteY4" fmla="*/ 816 h 1041"/>
              <a:gd name="connsiteX5" fmla="*/ 5976 w 5976"/>
              <a:gd name="connsiteY5" fmla="*/ 0 h 1041"/>
              <a:gd name="connsiteX0" fmla="*/ 235 w 5976"/>
              <a:gd name="connsiteY0" fmla="*/ 906 h 1041"/>
              <a:gd name="connsiteX1" fmla="*/ 269 w 5976"/>
              <a:gd name="connsiteY1" fmla="*/ 928 h 1041"/>
              <a:gd name="connsiteX2" fmla="*/ 1848 w 5976"/>
              <a:gd name="connsiteY2" fmla="*/ 228 h 1041"/>
              <a:gd name="connsiteX3" fmla="*/ 4332 w 5976"/>
              <a:gd name="connsiteY3" fmla="*/ 816 h 1041"/>
              <a:gd name="connsiteX4" fmla="*/ 5976 w 5976"/>
              <a:gd name="connsiteY4" fmla="*/ 0 h 1041"/>
              <a:gd name="connsiteX0" fmla="*/ 0 w 5741"/>
              <a:gd name="connsiteY0" fmla="*/ 906 h 906"/>
              <a:gd name="connsiteX1" fmla="*/ 1613 w 5741"/>
              <a:gd name="connsiteY1" fmla="*/ 228 h 906"/>
              <a:gd name="connsiteX2" fmla="*/ 4097 w 5741"/>
              <a:gd name="connsiteY2" fmla="*/ 816 h 906"/>
              <a:gd name="connsiteX3" fmla="*/ 5741 w 5741"/>
              <a:gd name="connsiteY3" fmla="*/ 0 h 906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804"/>
              <a:gd name="connsiteY0" fmla="*/ 917 h 917"/>
              <a:gd name="connsiteX1" fmla="*/ 1676 w 5804"/>
              <a:gd name="connsiteY1" fmla="*/ 228 h 917"/>
              <a:gd name="connsiteX2" fmla="*/ 4160 w 5804"/>
              <a:gd name="connsiteY2" fmla="*/ 816 h 917"/>
              <a:gd name="connsiteX3" fmla="*/ 5804 w 5804"/>
              <a:gd name="connsiteY3" fmla="*/ 0 h 917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  <a:gd name="connsiteX0" fmla="*/ 0 w 5775"/>
              <a:gd name="connsiteY0" fmla="*/ 1016 h 1016"/>
              <a:gd name="connsiteX1" fmla="*/ 1647 w 5775"/>
              <a:gd name="connsiteY1" fmla="*/ 228 h 1016"/>
              <a:gd name="connsiteX2" fmla="*/ 4131 w 5775"/>
              <a:gd name="connsiteY2" fmla="*/ 816 h 1016"/>
              <a:gd name="connsiteX3" fmla="*/ 5775 w 5775"/>
              <a:gd name="connsiteY3" fmla="*/ 0 h 1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5" h="1016">
                <a:moveTo>
                  <a:pt x="0" y="1016"/>
                </a:moveTo>
                <a:cubicBezTo>
                  <a:pt x="358" y="706"/>
                  <a:pt x="959" y="261"/>
                  <a:pt x="1647" y="228"/>
                </a:cubicBezTo>
                <a:cubicBezTo>
                  <a:pt x="2336" y="195"/>
                  <a:pt x="3443" y="854"/>
                  <a:pt x="4131" y="816"/>
                </a:cubicBezTo>
                <a:cubicBezTo>
                  <a:pt x="4819" y="778"/>
                  <a:pt x="5452" y="318"/>
                  <a:pt x="5775" y="0"/>
                </a:cubicBezTo>
              </a:path>
            </a:pathLst>
          </a:custGeom>
          <a:noFill/>
          <a:ln w="9525" cap="flat" cmpd="sng" algn="ctr">
            <a:gradFill>
              <a:gsLst>
                <a:gs pos="74000">
                  <a:schemeClr val="accent4">
                    <a:alpha val="52000"/>
                  </a:schemeClr>
                </a:gs>
                <a:gs pos="35000">
                  <a:schemeClr val="accent1">
                    <a:alpha val="45000"/>
                  </a:schemeClr>
                </a:gs>
                <a:gs pos="33000">
                  <a:schemeClr val="accent2">
                    <a:alpha val="56000"/>
                  </a:schemeClr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pic>
        <p:nvPicPr>
          <p:cNvPr id="1026" name="Picture 2" descr="C:\Users\Steve\Pictures\codemash2011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97324" y="76200"/>
            <a:ext cx="1045676" cy="10668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r" defTabSz="914400" rtl="0" eaLnBrk="1" latinLnBrk="0" hangingPunct="1">
        <a:spcBef>
          <a:spcPct val="0"/>
        </a:spcBef>
        <a:buNone/>
        <a:defRPr sz="3200" b="1" kern="1200">
          <a:solidFill>
            <a:schemeClr val="accent2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brendan.enric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Introducing Testing</a:t>
            </a:r>
            <a:br>
              <a:rPr lang="en-US" dirty="0" smtClean="0"/>
            </a:br>
            <a:r>
              <a:rPr lang="en-US" sz="4000" dirty="0" smtClean="0"/>
              <a:t>Lightning Speed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038600"/>
            <a:ext cx="7702296" cy="2362200"/>
          </a:xfrm>
        </p:spPr>
        <p:txBody>
          <a:bodyPr>
            <a:normAutofit/>
          </a:bodyPr>
          <a:lstStyle/>
          <a:p>
            <a:r>
              <a:rPr lang="en-US" dirty="0" smtClean="0"/>
              <a:t>Brendan Enrick</a:t>
            </a:r>
          </a:p>
          <a:p>
            <a:r>
              <a:rPr lang="en-US" dirty="0" smtClean="0"/>
              <a:t>NimblePros</a:t>
            </a:r>
          </a:p>
          <a:p>
            <a:r>
              <a:rPr lang="en-US" dirty="0" smtClean="0"/>
              <a:t>benrick@nimblepros.com | @</a:t>
            </a:r>
            <a:r>
              <a:rPr lang="en-US" dirty="0" err="1" smtClean="0"/>
              <a:t>brendoneus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http://Brendan.Enrick.com/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frequently</a:t>
            </a:r>
          </a:p>
          <a:p>
            <a:pPr algn="ctr">
              <a:buNone/>
            </a:pPr>
            <a:r>
              <a:rPr lang="en-US" dirty="0" smtClean="0"/>
              <a:t>(at least once per commit)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Verifies features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Slow, but automated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Written or defined by customer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Acceptance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before all commits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I test?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of each</a:t>
            </a:r>
          </a:p>
          <a:p>
            <a:pPr lvl="1"/>
            <a:r>
              <a:rPr lang="en-US" dirty="0" smtClean="0"/>
              <a:t>Happy Path</a:t>
            </a:r>
          </a:p>
          <a:p>
            <a:pPr lvl="1"/>
            <a:r>
              <a:rPr lang="en-US" dirty="0" smtClean="0"/>
              <a:t>Sad Path</a:t>
            </a:r>
          </a:p>
          <a:p>
            <a:r>
              <a:rPr lang="en-US" dirty="0" smtClean="0"/>
              <a:t>Expected Exceptions</a:t>
            </a:r>
          </a:p>
          <a:p>
            <a:r>
              <a:rPr lang="en-US" dirty="0" smtClean="0"/>
              <a:t>Boundary Conditions</a:t>
            </a:r>
          </a:p>
          <a:p>
            <a:r>
              <a:rPr lang="en-US" dirty="0" smtClean="0"/>
              <a:t>Code Contracts / Invariants</a:t>
            </a:r>
          </a:p>
          <a:p>
            <a:r>
              <a:rPr lang="en-US" dirty="0" smtClean="0"/>
              <a:t>Test all code paths</a:t>
            </a:r>
            <a:endParaRPr lang="en-US" dirty="0"/>
          </a:p>
        </p:txBody>
      </p:sp>
      <p:pic>
        <p:nvPicPr>
          <p:cNvPr id="4" name="Picture 6" descr="C:\Users\Steve\AppData\Local\Microsoft\Windows\Temporary Internet Files\Content.IE5\0DOQZ2GL\MC900423165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2811462"/>
            <a:ext cx="922337" cy="922338"/>
          </a:xfrm>
          <a:prstGeom prst="rect">
            <a:avLst/>
          </a:prstGeom>
          <a:noFill/>
        </p:spPr>
      </p:pic>
      <p:pic>
        <p:nvPicPr>
          <p:cNvPr id="5" name="Picture 7" descr="C:\Users\Steve\AppData\Local\Microsoft\Windows\Temporary Internet Files\Content.IE5\DSAC7L0P\MC90042317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5038" y="2362200"/>
            <a:ext cx="914400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 each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Arrange – Act - Assert</a:t>
            </a:r>
          </a:p>
          <a:p>
            <a:pPr lvl="1"/>
            <a:r>
              <a:rPr lang="en-US" dirty="0" smtClean="0"/>
              <a:t>Common pattern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Arrange</a:t>
            </a:r>
          </a:p>
          <a:p>
            <a:pPr lvl="1"/>
            <a:r>
              <a:rPr lang="en-US" dirty="0" smtClean="0"/>
              <a:t>Set up the test’s initial state</a:t>
            </a:r>
          </a:p>
          <a:p>
            <a:r>
              <a:rPr lang="en-US" dirty="0" smtClean="0"/>
              <a:t>Act</a:t>
            </a:r>
          </a:p>
          <a:p>
            <a:pPr lvl="1"/>
            <a:r>
              <a:rPr lang="en-US" dirty="0" smtClean="0"/>
              <a:t>Perform the action you are testing</a:t>
            </a:r>
          </a:p>
          <a:p>
            <a:r>
              <a:rPr lang="en-US" dirty="0" smtClean="0"/>
              <a:t>Assert</a:t>
            </a:r>
          </a:p>
          <a:p>
            <a:pPr lvl="1"/>
            <a:r>
              <a:rPr lang="en-US" dirty="0" smtClean="0"/>
              <a:t>Inspect the SUT and any results for correctness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Typical Approaches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State-Based Testing</a:t>
            </a:r>
          </a:p>
          <a:p>
            <a:pPr lvl="1"/>
            <a:r>
              <a:rPr lang="en-US" dirty="0" smtClean="0"/>
              <a:t>Given inputs A and B, do I get C?</a:t>
            </a:r>
          </a:p>
          <a:p>
            <a:pPr lvl="1"/>
            <a:r>
              <a:rPr lang="en-US" dirty="0" smtClean="0"/>
              <a:t>Not concerned with *how* result was reached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Behavior-Based Testing</a:t>
            </a:r>
          </a:p>
          <a:p>
            <a:pPr lvl="1"/>
            <a:r>
              <a:rPr lang="en-US" dirty="0" smtClean="0"/>
              <a:t>Concerned with workflow and actions performed</a:t>
            </a:r>
          </a:p>
          <a:p>
            <a:pPr lvl="1"/>
            <a:r>
              <a:rPr lang="en-US" dirty="0" smtClean="0"/>
              <a:t>When I call object A, collaborators B and C should each also be called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 dependencies?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Databases</a:t>
            </a:r>
          </a:p>
          <a:p>
            <a:r>
              <a:rPr lang="en-US" dirty="0" smtClean="0"/>
              <a:t>File systems</a:t>
            </a:r>
          </a:p>
          <a:p>
            <a:r>
              <a:rPr lang="en-US" dirty="0" smtClean="0"/>
              <a:t>Web Services</a:t>
            </a:r>
          </a:p>
          <a:p>
            <a:r>
              <a:rPr lang="en-US" dirty="0" smtClean="0"/>
              <a:t>Clocks</a:t>
            </a:r>
          </a:p>
          <a:p>
            <a:r>
              <a:rPr lang="en-US" dirty="0" smtClean="0"/>
              <a:t>Emails</a:t>
            </a:r>
          </a:p>
          <a:p>
            <a:endParaRPr lang="en-US" dirty="0" smtClean="0"/>
          </a:p>
          <a:p>
            <a:pPr>
              <a:buNone/>
            </a:pPr>
            <a:r>
              <a:rPr lang="en-US" i="1" dirty="0" smtClean="0"/>
              <a:t>All of these things conspire to make testing difficult if you don’t abstract them away</a:t>
            </a:r>
            <a:endParaRPr lang="en-US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Without automation, tests may be skipped.</a:t>
            </a:r>
          </a:p>
          <a:p>
            <a:r>
              <a:rPr lang="en-US" dirty="0" smtClean="0"/>
              <a:t>Run every time.</a:t>
            </a:r>
          </a:p>
          <a:p>
            <a:r>
              <a:rPr lang="en-US" dirty="0" smtClean="0"/>
              <a:t>Catch problems before committing.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Decouple Your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possible, inject dependencies using DIP</a:t>
            </a:r>
          </a:p>
          <a:p>
            <a:endParaRPr lang="en-US" dirty="0" smtClean="0"/>
          </a:p>
          <a:p>
            <a:r>
              <a:rPr lang="en-US" dirty="0" smtClean="0"/>
              <a:t>Replace hard-to-test code with</a:t>
            </a:r>
          </a:p>
          <a:p>
            <a:pPr lvl="1"/>
            <a:r>
              <a:rPr lang="en-US" dirty="0" smtClean="0"/>
              <a:t>Stubbed code</a:t>
            </a:r>
          </a:p>
          <a:p>
            <a:pPr lvl="1"/>
            <a:r>
              <a:rPr lang="en-US" dirty="0" smtClean="0"/>
              <a:t>Fake objects</a:t>
            </a:r>
          </a:p>
          <a:p>
            <a:pPr lvl="1"/>
            <a:r>
              <a:rPr lang="en-US" dirty="0" smtClean="0"/>
              <a:t>Mock objects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Unit tests should not depend on anything but your code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Test Driven Development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3276600" y="4495800"/>
            <a:ext cx="2286000" cy="1447800"/>
          </a:xfrm>
          <a:prstGeom prst="round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Green</a:t>
            </a:r>
          </a:p>
          <a:p>
            <a:pPr algn="ctr"/>
            <a:r>
              <a:rPr lang="en-US" dirty="0" smtClean="0"/>
              <a:t>Get a green in the easiest way possible.</a:t>
            </a:r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5105400" y="2286000"/>
            <a:ext cx="2286000" cy="14478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/>
              <a:t>Refactor</a:t>
            </a:r>
            <a:endParaRPr lang="en-US" sz="2400" b="1" dirty="0" smtClean="0"/>
          </a:p>
          <a:p>
            <a:pPr algn="ctr"/>
            <a:r>
              <a:rPr lang="en-US" dirty="0" smtClean="0"/>
              <a:t>Clean up the “easy” code and the test.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447800" y="2286000"/>
            <a:ext cx="2286000" cy="1447800"/>
          </a:xfrm>
          <a:prstGeom prst="round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Red</a:t>
            </a:r>
          </a:p>
          <a:p>
            <a:pPr algn="ctr"/>
            <a:r>
              <a:rPr lang="en-US" dirty="0" smtClean="0"/>
              <a:t>Create a very small failing test.</a:t>
            </a:r>
            <a:endParaRPr lang="en-US" dirty="0"/>
          </a:p>
        </p:txBody>
      </p:sp>
      <p:sp>
        <p:nvSpPr>
          <p:cNvPr id="9" name="Down Arrow 8"/>
          <p:cNvSpPr/>
          <p:nvPr/>
        </p:nvSpPr>
        <p:spPr>
          <a:xfrm rot="19474987">
            <a:off x="2758107" y="3883166"/>
            <a:ext cx="685800" cy="5334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13468687">
            <a:off x="5346425" y="3821444"/>
            <a:ext cx="685800" cy="5334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 rot="5400000">
            <a:off x="4038600" y="2743200"/>
            <a:ext cx="685800" cy="533400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Small</a:t>
            </a:r>
          </a:p>
          <a:p>
            <a:r>
              <a:rPr lang="en-US" dirty="0" smtClean="0"/>
              <a:t>Test at least a happy and a sad path, and exceptional cases</a:t>
            </a:r>
          </a:p>
          <a:p>
            <a:r>
              <a:rPr lang="en-US" dirty="0" smtClean="0"/>
              <a:t>Use state- or behavior- based tests as appropriate</a:t>
            </a:r>
          </a:p>
          <a:p>
            <a:r>
              <a:rPr lang="en-US" dirty="0" smtClean="0"/>
              <a:t>Avoid tightly coupled dependencies</a:t>
            </a:r>
          </a:p>
          <a:p>
            <a:r>
              <a:rPr lang="en-US" dirty="0" smtClean="0"/>
              <a:t>Work around dependencies with stubs, fakes, mocks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pic>
        <p:nvPicPr>
          <p:cNvPr id="2050" name="Picture 2" descr="C:\Users\Steve\Pictures\questio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in Isolation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quickly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Run constantly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Lots of them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Test Interactions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Testing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Confirm infrastructure interactions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E101_Templat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335</Words>
  <Application>Microsoft Office PowerPoint</Application>
  <PresentationFormat>On-screen Show (4:3)</PresentationFormat>
  <Paragraphs>129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SWE101_Template</vt:lpstr>
      <vt:lpstr>Introducing Testing Lightning Speed</vt:lpstr>
      <vt:lpstr>Automated Testing</vt:lpstr>
      <vt:lpstr>Slide 3</vt:lpstr>
      <vt:lpstr>Unit Testing</vt:lpstr>
      <vt:lpstr>Unit Testing</vt:lpstr>
      <vt:lpstr>Unit Testing</vt:lpstr>
      <vt:lpstr>Unit Testing</vt:lpstr>
      <vt:lpstr>Integration Testing</vt:lpstr>
      <vt:lpstr>Integration Testing</vt:lpstr>
      <vt:lpstr>Integration Testing</vt:lpstr>
      <vt:lpstr>Acceptance Testing</vt:lpstr>
      <vt:lpstr>Acceptance Testing</vt:lpstr>
      <vt:lpstr>Acceptance Testing</vt:lpstr>
      <vt:lpstr>Acceptance Testing</vt:lpstr>
      <vt:lpstr>What do I test?</vt:lpstr>
      <vt:lpstr>Slide 16</vt:lpstr>
      <vt:lpstr>Setting up each test</vt:lpstr>
      <vt:lpstr>2 Typical Approaches </vt:lpstr>
      <vt:lpstr>What about dependencies?</vt:lpstr>
      <vt:lpstr>Decouple Your Code</vt:lpstr>
      <vt:lpstr>Test Driven Development</vt:lpstr>
      <vt:lpstr>Summary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Talk</dc:title>
  <dc:creator>Steve</dc:creator>
  <cp:lastModifiedBy>brendan</cp:lastModifiedBy>
  <cp:revision>64</cp:revision>
  <dcterms:created xsi:type="dcterms:W3CDTF">2010-07-14T02:28:56Z</dcterms:created>
  <dcterms:modified xsi:type="dcterms:W3CDTF">2011-01-12T04:44:46Z</dcterms:modified>
</cp:coreProperties>
</file>